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1A5C-1899-4A20-A4BB-120315A516C6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797C-F2FB-4075-9EB5-76CBEC7EC7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797C-F2FB-4075-9EB5-76CBEC7EC70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C137-E684-4CB1-BC2A-FDF9335BB281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D84-E308-4DD4-A27F-EC6859E7EBC8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89-8338-4874-8D39-5D884CC35F5E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5F16-A9A4-4653-B0A9-A9D774A7AB0E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5FB8-73E1-406E-918E-9642A5461094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0ADB-DBF6-41AD-A8B6-2E8B6E138468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0922-DB31-4179-AB9D-1C246D5CF5BE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A0D5-9B06-42F2-830F-6F19A0F9BDEC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138-DDA2-4CA6-9CF9-64FCF2FA7B5D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3D6-9EC5-4247-A2E0-CDBB911F5462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D3A2-1829-400C-9DA3-32DD8A16432A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CD459-83C0-418A-8E37-7AC8CD9EC949}" type="datetime1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Mesin</a:t>
            </a:r>
            <a:r>
              <a:rPr lang="en-US" b="1" dirty="0" smtClean="0"/>
              <a:t> Turing (</a:t>
            </a:r>
            <a:r>
              <a:rPr lang="en-US" b="1" dirty="0" err="1" smtClean="0"/>
              <a:t>Bagian</a:t>
            </a:r>
            <a:r>
              <a:rPr lang="en-US" b="1" dirty="0" smtClean="0"/>
              <a:t> 2)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input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terdefinisi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total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parsial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terdefinisi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total,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parsial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Contoh</a:t>
            </a:r>
            <a:r>
              <a:rPr lang="en-US" sz="2400" b="1" dirty="0" smtClean="0"/>
              <a:t> 1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 = </a:t>
            </a:r>
            <a:r>
              <a:rPr lang="en-US" sz="2400" i="1" dirty="0" smtClean="0"/>
              <a:t>n</a:t>
            </a:r>
            <a:r>
              <a:rPr lang="en-US" sz="2400" dirty="0" smtClean="0"/>
              <a:t> + 1 </a:t>
            </a:r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menambahkan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“0”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baseline="30000" dirty="0" smtClean="0"/>
              <a:t>+1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algoritmanya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1. </a:t>
            </a:r>
            <a:r>
              <a:rPr lang="en-US" sz="2400" dirty="0" err="1" smtClean="0"/>
              <a:t>Geser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“B”</a:t>
            </a:r>
          </a:p>
          <a:p>
            <a:pPr>
              <a:buNone/>
            </a:pPr>
            <a:r>
              <a:rPr lang="en-US" sz="2400" dirty="0" smtClean="0"/>
              <a:t>		2.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“B”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“0”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Turing: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Geser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“B”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“0”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notasi</a:t>
            </a:r>
            <a:r>
              <a:rPr lang="en-US" sz="2400" dirty="0" smtClean="0">
                <a:sym typeface="Symbol"/>
              </a:rPr>
              <a:t> formal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penambah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({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}, {0, 1}, {0, 1, B}, ,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) 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definisi</a:t>
            </a:r>
            <a:r>
              <a:rPr lang="en-US" sz="2400" dirty="0" smtClean="0">
                <a:sym typeface="Symbol"/>
              </a:rPr>
              <a:t> 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63500" indent="-63500">
              <a:buNone/>
            </a:pPr>
            <a:r>
              <a:rPr lang="en-US" sz="2400" b="1" dirty="0" err="1" smtClean="0"/>
              <a:t>Contoh</a:t>
            </a:r>
            <a:r>
              <a:rPr lang="en-US" sz="2400" b="1" dirty="0" smtClean="0"/>
              <a:t> 2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– </a:t>
            </a:r>
            <a:r>
              <a:rPr lang="en-US" sz="2400" i="1" dirty="0" smtClean="0"/>
              <a:t>n. </a:t>
            </a:r>
            <a:r>
              <a:rPr lang="en-US" sz="2400" dirty="0" err="1" smtClean="0"/>
              <a:t>Pengurangan</a:t>
            </a:r>
            <a:r>
              <a:rPr lang="en-US" sz="2400" i="1" dirty="0" smtClean="0"/>
              <a:t> m – n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–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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0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&lt;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.  </a:t>
            </a:r>
          </a:p>
          <a:p>
            <a:pPr marL="288925" indent="-288925"/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</a:t>
            </a:r>
          </a:p>
          <a:p>
            <a:pPr marL="288925" indent="-288925"/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tercetak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 – n  </a:t>
            </a:r>
          </a:p>
          <a:p>
            <a:pPr marL="63500" indent="-63500"/>
            <a:r>
              <a:rPr lang="en-US" sz="2400" dirty="0" smtClean="0"/>
              <a:t>   </a:t>
            </a:r>
            <a:r>
              <a:rPr lang="en-US" sz="2400" dirty="0" err="1" smtClean="0"/>
              <a:t>Algoritmanya</a:t>
            </a:r>
            <a:r>
              <a:rPr lang="en-US" sz="2400" dirty="0" smtClean="0"/>
              <a:t>: </a:t>
            </a:r>
          </a:p>
          <a:p>
            <a:pPr marL="512763" indent="-512763">
              <a:buNone/>
            </a:pPr>
            <a:r>
              <a:rPr lang="en-US" sz="2400" dirty="0" smtClean="0"/>
              <a:t>      1.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mengganti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 yang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B. </a:t>
            </a:r>
          </a:p>
          <a:p>
            <a:pPr marL="690563" indent="-690563">
              <a:buNone/>
            </a:pPr>
            <a:r>
              <a:rPr lang="en-US" sz="2400" dirty="0" smtClean="0"/>
              <a:t>      2.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1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diikuti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0, </a:t>
            </a:r>
            <a:r>
              <a:rPr lang="en-US" sz="2400" dirty="0" err="1" smtClean="0"/>
              <a:t>mengganti</a:t>
            </a:r>
            <a:r>
              <a:rPr lang="en-US" sz="2400" dirty="0" smtClean="0"/>
              <a:t> 0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1.</a:t>
            </a:r>
          </a:p>
          <a:p>
            <a:pPr marL="512763" indent="-512763">
              <a:buNone/>
            </a:pPr>
            <a:r>
              <a:rPr lang="en-US" sz="2400" dirty="0" smtClean="0"/>
              <a:t>      3.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ketemu</a:t>
            </a:r>
            <a:r>
              <a:rPr lang="en-US" sz="2400" dirty="0" smtClean="0"/>
              <a:t> B</a:t>
            </a:r>
          </a:p>
          <a:p>
            <a:pPr marL="512763" indent="-512763">
              <a:buNone/>
            </a:pPr>
            <a:r>
              <a:rPr lang="en-US" sz="2400" dirty="0" smtClean="0"/>
              <a:t>      4.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1		</a:t>
            </a:r>
          </a:p>
          <a:p>
            <a:pPr marL="63500" indent="-6350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Pengulangan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Kasus</a:t>
            </a:r>
            <a:r>
              <a:rPr lang="en-US" sz="2400" dirty="0" smtClean="0"/>
              <a:t> 1.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Kasus</a:t>
            </a:r>
            <a:r>
              <a:rPr lang="en-US" sz="2400" dirty="0" smtClean="0"/>
              <a:t> 2.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0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diganti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    </a:t>
            </a:r>
            <a:r>
              <a:rPr lang="en-US" sz="2400" dirty="0" err="1" smtClean="0">
                <a:sym typeface="Symbol"/>
              </a:rPr>
              <a:t>Mulai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pencarian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0 </a:t>
            </a:r>
            <a:r>
              <a:rPr lang="en-US" sz="2400" dirty="0" err="1" smtClean="0">
                <a:sym typeface="Symbol"/>
              </a:rPr>
              <a:t>pertama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2.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  </a:t>
            </a:r>
            <a:r>
              <a:rPr lang="en-US" sz="2400" dirty="0" err="1" smtClean="0">
                <a:sym typeface="Symbol"/>
              </a:rPr>
              <a:t>Pencarian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mencari</a:t>
            </a:r>
            <a:r>
              <a:rPr lang="en-US" sz="2400" dirty="0" smtClean="0">
                <a:sym typeface="Symbol"/>
              </a:rPr>
              <a:t> 1 yang </a:t>
            </a:r>
            <a:r>
              <a:rPr lang="en-US" sz="2400" dirty="0" err="1" smtClean="0">
                <a:sym typeface="Symbol"/>
              </a:rPr>
              <a:t>pertama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ym typeface="Symbol"/>
              </a:rPr>
              <a:t>    3.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</a:t>
            </a:r>
            <a:r>
              <a:rPr lang="en-US" sz="2400" dirty="0" err="1" smtClean="0">
                <a:sym typeface="Symbol"/>
              </a:rPr>
              <a:t>Melakukan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pencarian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melewati</a:t>
            </a:r>
            <a:r>
              <a:rPr lang="en-US" sz="2400" dirty="0" smtClean="0">
                <a:sym typeface="Symbol"/>
              </a:rPr>
              <a:t> 1 </a:t>
            </a:r>
            <a:r>
              <a:rPr lang="en-US" sz="2400" dirty="0" err="1" smtClean="0">
                <a:sym typeface="Symbol"/>
              </a:rPr>
              <a:t>hingga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ketemu</a:t>
            </a:r>
            <a:r>
              <a:rPr lang="en-US" sz="2400" dirty="0" smtClean="0">
                <a:sym typeface="Symbol"/>
              </a:rPr>
              <a:t> 0,  </a:t>
            </a:r>
            <a:r>
              <a:rPr lang="en-US" sz="2400" dirty="0" err="1" smtClean="0">
                <a:sym typeface="Symbol"/>
              </a:rPr>
              <a:t>lalu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mengganti</a:t>
            </a:r>
            <a:r>
              <a:rPr lang="en-US" sz="2400" dirty="0" smtClean="0">
                <a:sym typeface="Symbol"/>
              </a:rPr>
              <a:t> 0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1. </a:t>
            </a:r>
          </a:p>
          <a:p>
            <a:pPr marL="577850" indent="-577850"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4.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. 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ym typeface="Symbol"/>
              </a:rPr>
              <a:t>   </a:t>
            </a:r>
            <a:r>
              <a:rPr lang="en-US" sz="2400" dirty="0" smtClean="0">
                <a:sym typeface="Symbol"/>
              </a:rPr>
              <a:t>5.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diperoleh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sebelum</a:t>
            </a:r>
            <a:r>
              <a:rPr lang="en-US" sz="2400" dirty="0" smtClean="0">
                <a:sym typeface="Symbol"/>
              </a:rPr>
              <a:t> 0, </a:t>
            </a:r>
            <a:r>
              <a:rPr lang="en-US" sz="2400" dirty="0" err="1" smtClean="0">
                <a:sym typeface="Symbol"/>
              </a:rPr>
              <a:t>kasusnya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nomor</a:t>
            </a:r>
            <a:r>
              <a:rPr lang="en-US" sz="2400" dirty="0" smtClean="0">
                <a:sym typeface="Symbol"/>
              </a:rPr>
              <a:t> 1.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mengganti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1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sampai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menemukan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ditukar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0,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berhenti</a:t>
            </a:r>
            <a:r>
              <a:rPr lang="en-US" sz="2400" dirty="0" smtClean="0">
                <a:sym typeface="Symbol"/>
              </a:rPr>
              <a:t>.  </a:t>
            </a:r>
          </a:p>
          <a:p>
            <a:pPr marL="577850" indent="-577850"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6.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Jiak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status q0 </a:t>
            </a:r>
            <a:r>
              <a:rPr lang="en-US" sz="2400" dirty="0" err="1" smtClean="0">
                <a:sym typeface="Symbol"/>
              </a:rPr>
              <a:t>ditemukan</a:t>
            </a:r>
            <a:r>
              <a:rPr lang="en-US" sz="2400" dirty="0" smtClean="0">
                <a:sym typeface="Symbol"/>
              </a:rPr>
              <a:t> 1 (</a:t>
            </a:r>
            <a:r>
              <a:rPr lang="en-US" sz="2400" dirty="0" err="1" smtClean="0">
                <a:sym typeface="Symbol"/>
              </a:rPr>
              <a:t>bukan</a:t>
            </a:r>
            <a:r>
              <a:rPr lang="en-US" sz="2400" dirty="0" smtClean="0">
                <a:sym typeface="Symbol"/>
              </a:rPr>
              <a:t> 0), </a:t>
            </a:r>
            <a:r>
              <a:rPr lang="en-US" sz="2400" dirty="0" err="1" smtClean="0">
                <a:sym typeface="Symbol"/>
              </a:rPr>
              <a:t>kasusnya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nomor</a:t>
            </a:r>
            <a:r>
              <a:rPr lang="en-US" sz="2400" dirty="0" smtClean="0">
                <a:sym typeface="Symbol"/>
              </a:rPr>
              <a:t> 1. 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menghapus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semua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.</a:t>
            </a:r>
          </a:p>
          <a:p>
            <a:pPr marL="577850" indent="-57785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: </a:t>
            </a:r>
          </a:p>
          <a:p>
            <a:pPr marL="457200" indent="-457200">
              <a:buAutoNum type="arabicParenBoth"/>
            </a:pPr>
            <a:r>
              <a:rPr lang="en-US" sz="2400" dirty="0" smtClean="0"/>
              <a:t>Pita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string 0010 (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2 – 1 )  </a:t>
            </a:r>
          </a:p>
          <a:p>
            <a:pPr marL="457200" indent="-457200">
              <a:buAutoNum type="arabicParenBoth"/>
            </a:pPr>
            <a:endParaRPr lang="en-US" sz="2400" dirty="0" smtClean="0"/>
          </a:p>
          <a:p>
            <a:pPr marL="401638" indent="-111125">
              <a:buNone/>
            </a:pPr>
            <a:r>
              <a:rPr lang="en-US" sz="2400" i="1" dirty="0" smtClean="0"/>
              <a:t>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0010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010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0</a:t>
            </a:r>
            <a:r>
              <a:rPr lang="en-US" sz="2400" dirty="0" smtClean="0">
                <a:ea typeface="KaiTi"/>
                <a:sym typeface="Symbol"/>
              </a:rPr>
              <a:t>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57200" indent="-457200">
              <a:buNone/>
            </a:pPr>
            <a:r>
              <a:rPr lang="en-US" sz="2400" i="1" dirty="0" smtClean="0">
                <a:ea typeface="KaiTi"/>
                <a:sym typeface="Symbol"/>
              </a:rPr>
              <a:t>     BBq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BB11q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4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57200" indent="-457200">
              <a:buNone/>
            </a:pPr>
            <a:r>
              <a:rPr lang="en-US" sz="2400" i="1" dirty="0" smtClean="0">
                <a:ea typeface="KaiTi"/>
                <a:sym typeface="Symbol"/>
              </a:rPr>
              <a:t>     BBq</a:t>
            </a:r>
            <a:r>
              <a:rPr lang="en-US" sz="2400" baseline="-25000" dirty="0" smtClean="0">
                <a:ea typeface="KaiTi"/>
                <a:sym typeface="Symbol"/>
              </a:rPr>
              <a:t>4</a:t>
            </a:r>
            <a:r>
              <a:rPr lang="en-US" sz="2400" dirty="0" smtClean="0">
                <a:ea typeface="KaiTi"/>
                <a:sym typeface="Symbol"/>
              </a:rPr>
              <a:t>1  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  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4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6</a:t>
            </a:r>
            <a:r>
              <a:rPr lang="en-US" sz="2400" dirty="0" smtClean="0">
                <a:ea typeface="KaiTi"/>
                <a:sym typeface="Symbol"/>
              </a:rPr>
              <a:t>   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endParaRPr lang="en-US" sz="2400" dirty="0" smtClean="0"/>
          </a:p>
          <a:p>
            <a:pPr marL="457200" indent="-457200">
              <a:buFont typeface="Wingdings" pitchFamily="2" charset="2"/>
              <a:buAutoNum type="arabicParenBoth" startAt="2"/>
            </a:pPr>
            <a:r>
              <a:rPr lang="en-US" sz="2400" dirty="0" smtClean="0"/>
              <a:t>Pita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string 010 (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1 – 2)  </a:t>
            </a:r>
          </a:p>
          <a:p>
            <a:pPr marL="457200" indent="-457200">
              <a:buAutoNum type="arabicParenBoth" startAt="2"/>
            </a:pPr>
            <a:endParaRPr lang="en-US" sz="2400" dirty="0" smtClean="0"/>
          </a:p>
          <a:p>
            <a:pPr marL="401638" indent="-111125">
              <a:buNone/>
            </a:pPr>
            <a:r>
              <a:rPr lang="en-US" sz="2400" i="1" dirty="0" smtClean="0"/>
              <a:t>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0100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00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00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110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110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0</a:t>
            </a:r>
            <a:r>
              <a:rPr lang="en-US" sz="2400" dirty="0" smtClean="0">
                <a:ea typeface="KaiTi"/>
                <a:sym typeface="Symbol"/>
              </a:rPr>
              <a:t>110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BBq</a:t>
            </a:r>
            <a:r>
              <a:rPr lang="en-US" sz="2400" baseline="-25000" dirty="0" smtClean="0">
                <a:ea typeface="KaiTi"/>
                <a:sym typeface="Symbol"/>
              </a:rPr>
              <a:t>5</a:t>
            </a:r>
            <a:r>
              <a:rPr lang="en-US" sz="2400" dirty="0" smtClean="0">
                <a:ea typeface="KaiTi"/>
                <a:sym typeface="Symbol"/>
              </a:rPr>
              <a:t>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BBBq</a:t>
            </a:r>
            <a:r>
              <a:rPr lang="en-US" sz="2400" baseline="-25000" dirty="0" smtClean="0">
                <a:ea typeface="KaiTi"/>
                <a:sym typeface="Symbol"/>
              </a:rPr>
              <a:t>5</a:t>
            </a:r>
            <a:r>
              <a:rPr lang="en-US" sz="2400" dirty="0" smtClean="0">
                <a:ea typeface="KaiTi"/>
                <a:sym typeface="Symbol"/>
              </a:rPr>
              <a:t>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BBBBq</a:t>
            </a:r>
            <a:r>
              <a:rPr lang="en-US" sz="2400" baseline="-25000" dirty="0" smtClean="0">
                <a:ea typeface="KaiTi"/>
                <a:sym typeface="Symbol"/>
              </a:rPr>
              <a:t>5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BBBBBq</a:t>
            </a:r>
            <a:r>
              <a:rPr lang="en-US" sz="2400" baseline="-25000" dirty="0" smtClean="0">
                <a:ea typeface="KaiTi"/>
                <a:sym typeface="Symbol"/>
              </a:rPr>
              <a:t>6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 smtClean="0"/>
              <a:t>Fungsi-fungsi</a:t>
            </a:r>
            <a:r>
              <a:rPr lang="en-US" sz="2600" dirty="0" smtClean="0"/>
              <a:t> </a:t>
            </a:r>
            <a:r>
              <a:rPr lang="en-US" sz="2600" dirty="0" err="1" smtClean="0"/>
              <a:t>lainnya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dihitung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600" dirty="0" smtClean="0"/>
          </a:p>
          <a:p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mewujudkan</a:t>
            </a:r>
            <a:r>
              <a:rPr lang="en-US" sz="2600" dirty="0" smtClean="0"/>
              <a:t> </a:t>
            </a:r>
            <a:r>
              <a:rPr lang="en-US" sz="2600" dirty="0" err="1" smtClean="0"/>
              <a:t>fungsi</a:t>
            </a:r>
            <a:r>
              <a:rPr lang="en-US" sz="2600" dirty="0" smtClean="0"/>
              <a:t> </a:t>
            </a:r>
            <a:r>
              <a:rPr lang="en-US" sz="2600" dirty="0" err="1" smtClean="0"/>
              <a:t>perkalian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(</a:t>
            </a:r>
            <a:r>
              <a:rPr lang="en-US" sz="2600" i="1" dirty="0" smtClean="0">
                <a:sym typeface="Symbol"/>
              </a:rPr>
              <a:t>x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i="1" dirty="0" smtClean="0">
                <a:sym typeface="Symbol"/>
              </a:rPr>
              <a:t>y</a:t>
            </a:r>
            <a:r>
              <a:rPr lang="en-US" sz="2600" dirty="0" smtClean="0">
                <a:sym typeface="Symbol"/>
              </a:rPr>
              <a:t>)  </a:t>
            </a:r>
            <a:r>
              <a:rPr lang="en-US" sz="2600" dirty="0" err="1" smtClean="0">
                <a:sym typeface="Symbol"/>
              </a:rPr>
              <a:t>di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atas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dirty="0" err="1" smtClean="0">
                <a:sym typeface="Symbol"/>
              </a:rPr>
              <a:t>diperlukan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penyalinan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suatu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lokasi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lokasi</a:t>
            </a:r>
            <a:r>
              <a:rPr lang="en-US" sz="2600" dirty="0" smtClean="0">
                <a:sym typeface="Symbol"/>
              </a:rPr>
              <a:t> lain. Hal </a:t>
            </a:r>
            <a:r>
              <a:rPr lang="en-US" sz="2600" dirty="0" err="1" smtClean="0">
                <a:sym typeface="Symbol"/>
              </a:rPr>
              <a:t>ini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dapat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dilakukan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memanfaatkan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Turing </a:t>
            </a:r>
            <a:r>
              <a:rPr lang="en-US" sz="2600" dirty="0" err="1" smtClean="0">
                <a:sym typeface="Symbol"/>
              </a:rPr>
              <a:t>penyalin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</a:t>
            </a:r>
            <a:r>
              <a:rPr lang="en-US" sz="2600" dirty="0" smtClean="0">
                <a:sym typeface="Symbol"/>
              </a:rPr>
              <a:t>. </a:t>
            </a:r>
            <a:endParaRPr lang="en-US" sz="26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1447800"/>
          <a:ext cx="6781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75"/>
                <a:gridCol w="42386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Fungsi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Operasi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simbol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ym typeface="Symbol"/>
                        </a:rPr>
                        <a:t>(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r>
                        <a:rPr lang="en-US" sz="2400" baseline="0" dirty="0" smtClean="0">
                          <a:sym typeface="Symbol"/>
                        </a:rPr>
                        <a:t>) = </a:t>
                      </a:r>
                      <a:r>
                        <a:rPr lang="en-US" sz="2400" i="1" baseline="0" dirty="0" smtClean="0">
                          <a:sym typeface="Symbol"/>
                        </a:rPr>
                        <a:t>x</a:t>
                      </a:r>
                      <a:r>
                        <a:rPr lang="en-US" sz="2400" baseline="0" dirty="0" smtClean="0">
                          <a:sym typeface="Symbol"/>
                        </a:rPr>
                        <a:t> +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Pergeseran</a:t>
                      </a:r>
                      <a:r>
                        <a:rPr lang="en-US" sz="2400" dirty="0" smtClean="0"/>
                        <a:t> 0</a:t>
                      </a:r>
                      <a:r>
                        <a:rPr lang="en-US" sz="2400" i="1" baseline="30000" dirty="0" smtClean="0"/>
                        <a:t>y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kiri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(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r>
                        <a:rPr lang="en-US" sz="2400" baseline="0" dirty="0" smtClean="0">
                          <a:sym typeface="Symbol"/>
                        </a:rPr>
                        <a:t>) = </a:t>
                      </a:r>
                      <a:r>
                        <a:rPr lang="en-US" sz="2400" i="1" baseline="0" dirty="0" smtClean="0">
                          <a:sym typeface="Symbol"/>
                        </a:rPr>
                        <a:t>x 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Salin</a:t>
                      </a:r>
                      <a:r>
                        <a:rPr lang="en-US" sz="2400" dirty="0" smtClean="0"/>
                        <a:t> 0</a:t>
                      </a:r>
                      <a:r>
                        <a:rPr lang="en-US" sz="2400" i="1" baseline="30000" dirty="0" smtClean="0"/>
                        <a:t>x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sebanyak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y</a:t>
                      </a:r>
                      <a:r>
                        <a:rPr lang="en-US" sz="2400" baseline="0" dirty="0" smtClean="0"/>
                        <a:t> kali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E(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r>
                        <a:rPr lang="en-US" sz="2400" baseline="0" dirty="0" smtClean="0">
                          <a:sym typeface="Symbol"/>
                        </a:rPr>
                        <a:t>) = </a:t>
                      </a:r>
                      <a:r>
                        <a:rPr lang="en-US" sz="2400" i="1" baseline="0" dirty="0" err="1" smtClean="0">
                          <a:sym typeface="Symbol"/>
                        </a:rPr>
                        <a:t>x</a:t>
                      </a:r>
                      <a:r>
                        <a:rPr lang="en-US" sz="2400" i="1" baseline="30000" dirty="0" err="1" smtClean="0">
                          <a:sym typeface="Symbol"/>
                        </a:rPr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Perkalian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smtClean="0">
                          <a:sym typeface="Symbol"/>
                        </a:rPr>
                        <a:t>(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x</a:t>
                      </a:r>
                      <a:r>
                        <a:rPr lang="en-US" sz="2400" baseline="0" dirty="0" smtClean="0">
                          <a:sym typeface="Symbol"/>
                        </a:rPr>
                        <a:t>)  </a:t>
                      </a:r>
                      <a:r>
                        <a:rPr lang="en-US" sz="2400" baseline="0" dirty="0" err="1" smtClean="0">
                          <a:sym typeface="Symbol"/>
                        </a:rPr>
                        <a:t>berulang</a:t>
                      </a:r>
                      <a:r>
                        <a:rPr lang="en-US" sz="2400" baseline="0" dirty="0" smtClean="0">
                          <a:sym typeface="Symbol"/>
                        </a:rPr>
                        <a:t> kali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F(x) =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!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Perkalian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baseline="0" dirty="0" smtClean="0"/>
                        <a:t> – 1)(</a:t>
                      </a:r>
                      <a:r>
                        <a:rPr lang="en-US" sz="2400" i="1" baseline="0" dirty="0" smtClean="0"/>
                        <a:t>x</a:t>
                      </a:r>
                      <a:r>
                        <a:rPr lang="en-US" sz="2400" baseline="0" dirty="0" smtClean="0"/>
                        <a:t> – 2) … 2 </a:t>
                      </a:r>
                      <a:r>
                        <a:rPr lang="en-US" sz="2400" baseline="0" dirty="0" smtClean="0">
                          <a:sym typeface="Symbol"/>
                        </a:rPr>
                        <a:t> 1</a:t>
                      </a:r>
                      <a:r>
                        <a:rPr lang="en-US" sz="2400" baseline="0" dirty="0" smtClean="0"/>
                        <a:t> 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Pemanfaatan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lain </a:t>
            </a:r>
            <a:r>
              <a:rPr lang="en-US" sz="2400" dirty="0" err="1" smtClean="0"/>
              <a:t>mirip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prosedur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subroutine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program lain (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nanti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i="1" dirty="0" smtClean="0"/>
              <a:t>subroutine</a:t>
            </a:r>
            <a:r>
              <a:rPr lang="en-US" sz="2400" dirty="0" smtClean="0"/>
              <a:t>, </a:t>
            </a:r>
            <a:r>
              <a:rPr lang="en-US" sz="2400" dirty="0" err="1" smtClean="0"/>
              <a:t>cara</a:t>
            </a:r>
            <a:r>
              <a:rPr lang="en-US" sz="2400" dirty="0" smtClean="0"/>
              <a:t> lain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“</a:t>
            </a:r>
            <a:r>
              <a:rPr lang="en-US" sz="2400" dirty="0" err="1" smtClean="0"/>
              <a:t>besar</a:t>
            </a:r>
            <a:r>
              <a:rPr lang="en-US" sz="2400" dirty="0" smtClean="0"/>
              <a:t>”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komposisi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err="1" smtClean="0"/>
              <a:t>Bahasa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diterima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i="1" dirty="0" smtClean="0"/>
              <a:t>recursively enumerable </a:t>
            </a:r>
            <a:r>
              <a:rPr lang="en-US" sz="2600" dirty="0" smtClean="0"/>
              <a:t>(</a:t>
            </a:r>
            <a:r>
              <a:rPr lang="en-US" sz="2600" dirty="0" err="1" smtClean="0"/>
              <a:t>r.e</a:t>
            </a:r>
            <a:r>
              <a:rPr lang="en-US" sz="2600" dirty="0" smtClean="0"/>
              <a:t>).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Istilah</a:t>
            </a:r>
            <a:r>
              <a:rPr lang="en-US" sz="2600" dirty="0" smtClean="0"/>
              <a:t> </a:t>
            </a:r>
            <a:r>
              <a:rPr lang="en-US" sz="2600" i="1" dirty="0" smtClean="0"/>
              <a:t>enumerable</a:t>
            </a:r>
            <a:r>
              <a:rPr lang="en-US" sz="2600" dirty="0" smtClean="0"/>
              <a:t> </a:t>
            </a:r>
            <a:r>
              <a:rPr lang="en-US" sz="2600" dirty="0" err="1" smtClean="0"/>
              <a:t>digunakan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menunjukkan</a:t>
            </a:r>
            <a:r>
              <a:rPr lang="en-US" sz="2600" dirty="0" smtClean="0"/>
              <a:t> </a:t>
            </a:r>
            <a:r>
              <a:rPr lang="en-US" sz="2600" dirty="0" err="1" smtClean="0"/>
              <a:t>sifat</a:t>
            </a:r>
            <a:r>
              <a:rPr lang="en-US" sz="2600" dirty="0" smtClean="0"/>
              <a:t> </a:t>
            </a:r>
            <a:r>
              <a:rPr lang="en-US" sz="2600" dirty="0" err="1" smtClean="0"/>
              <a:t>bahwa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jenis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anggota-anggtotanya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didaftarkan</a:t>
            </a:r>
            <a:r>
              <a:rPr lang="en-US" sz="2600" dirty="0" smtClean="0"/>
              <a:t> (</a:t>
            </a:r>
            <a:r>
              <a:rPr lang="en-US" sz="2600" dirty="0" err="1" smtClean="0"/>
              <a:t>di-enumerasi</a:t>
            </a:r>
            <a:r>
              <a:rPr lang="en-US" sz="2600" dirty="0" smtClean="0"/>
              <a:t>)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Pengertian</a:t>
            </a:r>
            <a:r>
              <a:rPr lang="en-US" sz="2600" dirty="0" smtClean="0"/>
              <a:t> </a:t>
            </a:r>
            <a:r>
              <a:rPr lang="en-US" sz="2600" i="1" dirty="0" smtClean="0"/>
              <a:t>recursive</a:t>
            </a:r>
            <a:r>
              <a:rPr lang="en-US" sz="2600" dirty="0" smtClean="0"/>
              <a:t> </a:t>
            </a:r>
            <a:r>
              <a:rPr lang="en-US" sz="2600" dirty="0" err="1" smtClean="0"/>
              <a:t>sama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i="1" dirty="0" smtClean="0"/>
              <a:t>recursion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i="1" dirty="0" smtClean="0"/>
              <a:t>programming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r.e</a:t>
            </a:r>
            <a:r>
              <a:rPr lang="en-US" sz="2600" dirty="0" smtClean="0"/>
              <a:t> </a:t>
            </a:r>
            <a:r>
              <a:rPr lang="en-US" sz="2600" dirty="0" err="1" smtClean="0"/>
              <a:t>sangat</a:t>
            </a:r>
            <a:r>
              <a:rPr lang="en-US" sz="2600" dirty="0" smtClean="0"/>
              <a:t> </a:t>
            </a:r>
            <a:r>
              <a:rPr lang="en-US" sz="2600" dirty="0" err="1" smtClean="0"/>
              <a:t>luas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mencakup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yang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ditentukan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keanggotaannya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))? </a:t>
            </a:r>
          </a:p>
          <a:p>
            <a:r>
              <a:rPr lang="en-US" sz="2400" dirty="0" err="1" smtClean="0"/>
              <a:t>Misalkan</a:t>
            </a:r>
            <a:r>
              <a:rPr lang="en-US" sz="2400" dirty="0" smtClean="0"/>
              <a:t>: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H  </a:t>
            </a:r>
          </a:p>
          <a:p>
            <a:pPr>
              <a:buNone/>
            </a:pPr>
            <a:r>
              <a:rPr lang="en-US" sz="2400" i="1" dirty="0" smtClean="0"/>
              <a:t>		          g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G 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):  </a:t>
            </a:r>
          </a:p>
          <a:p>
            <a:pPr marL="690563" indent="-690563">
              <a:buNone/>
              <a:tabLst>
                <a:tab pos="690563" algn="l"/>
              </a:tabLst>
            </a:pPr>
            <a:r>
              <a:rPr lang="en-US" sz="2400" dirty="0" smtClean="0"/>
              <a:t>     1.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0</a:t>
            </a:r>
            <a:r>
              <a:rPr lang="en-US" sz="2400" i="1" baseline="30000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. </a:t>
            </a:r>
          </a:p>
          <a:p>
            <a:pPr marL="690563" indent="-690563">
              <a:buNone/>
            </a:pPr>
            <a:r>
              <a:rPr lang="en-US" sz="2400" dirty="0" smtClean="0"/>
              <a:t>     2.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selesai</a:t>
            </a:r>
            <a:r>
              <a:rPr lang="en-US" sz="2400" dirty="0" smtClean="0"/>
              <a:t>, output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h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x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. </a:t>
            </a:r>
          </a:p>
          <a:p>
            <a:pPr marL="690563" indent="-690563">
              <a:buNone/>
            </a:pPr>
            <a:r>
              <a:rPr lang="en-US" sz="2400" dirty="0" smtClean="0"/>
              <a:t>     3. 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0</a:t>
            </a:r>
            <a:r>
              <a:rPr lang="en-US" sz="2400" i="1" baseline="30000" dirty="0" smtClean="0"/>
              <a:t>h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x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 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pita. </a:t>
            </a:r>
          </a:p>
          <a:p>
            <a:pPr marL="690563" indent="-690563">
              <a:buNone/>
            </a:pPr>
            <a:r>
              <a:rPr lang="en-US" sz="2400" dirty="0" smtClean="0"/>
              <a:t>     4.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selesai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output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komposisi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diimplementasikan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membungkus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 yang </a:t>
            </a:r>
            <a:r>
              <a:rPr lang="en-US" sz="2400" dirty="0" err="1" smtClean="0"/>
              <a:t>tugasnya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mengaktifkan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benar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pengaktifan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dirty="0" err="1" smtClean="0"/>
              <a:t>upa</a:t>
            </a:r>
            <a:r>
              <a:rPr lang="en-US" sz="2400" dirty="0" smtClean="0"/>
              <a:t>-program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Pemanggilan</a:t>
            </a:r>
            <a:r>
              <a:rPr lang="en-US" dirty="0" smtClean="0"/>
              <a:t> </a:t>
            </a:r>
            <a:r>
              <a:rPr lang="en-US" i="1" dirty="0" smtClean="0"/>
              <a:t>Subroutine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B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i="1" dirty="0" smtClean="0"/>
              <a:t>subroutine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lepas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memanggil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.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otomatis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Dari status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yang </a:t>
            </a:r>
            <a:r>
              <a:rPr lang="en-US" sz="2400" dirty="0" err="1" smtClean="0"/>
              <a:t>dimilikinya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. </a:t>
            </a:r>
          </a:p>
          <a:p>
            <a:pPr marL="0" indent="0"/>
            <a:r>
              <a:rPr lang="en-US" sz="2400" dirty="0" smtClean="0">
                <a:sym typeface="Symbol"/>
              </a:rPr>
              <a:t>  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K </a:t>
            </a:r>
            <a:r>
              <a:rPr lang="en-US" sz="2400" dirty="0" err="1" smtClean="0">
                <a:sym typeface="Symbol"/>
              </a:rPr>
              <a:t>menerima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masukan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 </a:t>
            </a:r>
          </a:p>
          <a:p>
            <a:pPr marL="288925" indent="-288925"/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,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mn</a:t>
            </a:r>
            <a:r>
              <a:rPr lang="en-US" sz="2400" dirty="0" smtClean="0"/>
              <a:t>. </a:t>
            </a:r>
          </a:p>
          <a:p>
            <a:pPr marL="0" indent="0"/>
            <a:r>
              <a:rPr lang="en-US" sz="2400" dirty="0" smtClean="0"/>
              <a:t>  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dirty="0" smtClean="0"/>
              <a:t>    1.  </a:t>
            </a:r>
            <a:r>
              <a:rPr lang="en-US" sz="2400" dirty="0" err="1" smtClean="0"/>
              <a:t>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 </a:t>
            </a:r>
          </a:p>
          <a:p>
            <a:pPr marL="625475" indent="-625475">
              <a:buNone/>
            </a:pPr>
            <a:r>
              <a:rPr lang="en-US" sz="2400" dirty="0" smtClean="0"/>
              <a:t>    2.  </a:t>
            </a:r>
            <a:r>
              <a:rPr lang="en-US" sz="2400" dirty="0" err="1" smtClean="0"/>
              <a:t>Salin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kali. </a:t>
            </a:r>
          </a:p>
          <a:p>
            <a:pPr marL="625475" indent="-625475">
              <a:buNone/>
            </a:pPr>
            <a:r>
              <a:rPr lang="en-US" sz="2400" dirty="0" smtClean="0"/>
              <a:t>    3.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kali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hapus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</a:t>
            </a:r>
            <a:r>
              <a:rPr lang="en-US" sz="2400" dirty="0" err="1" smtClean="0"/>
              <a:t>dari</a:t>
            </a:r>
            <a:r>
              <a:rPr lang="en-US" sz="2400" dirty="0" smtClean="0"/>
              <a:t> 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 . </a:t>
            </a:r>
          </a:p>
          <a:p>
            <a:pPr marL="625475" indent="-625475">
              <a:buNone/>
            </a:pPr>
            <a:r>
              <a:rPr lang="en-US" sz="2400" dirty="0" smtClean="0"/>
              <a:t>    4. 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dihentikan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</a:t>
            </a:r>
            <a:r>
              <a:rPr lang="en-US" sz="2400" dirty="0" err="1" smtClean="0"/>
              <a:t>pada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 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siklus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</a:t>
            </a:r>
            <a:r>
              <a:rPr lang="en-US" sz="2400" i="1" dirty="0" smtClean="0"/>
              <a:t>a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berakhir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</a:t>
            </a:r>
            <a:r>
              <a:rPr lang="en-US" sz="2400" i="1" dirty="0" smtClean="0"/>
              <a:t>e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+</a:t>
            </a:r>
            <a:r>
              <a:rPr lang="en-US" sz="2400" i="1" baseline="30000" dirty="0" smtClean="0"/>
              <a:t>n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e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akhir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diperlihatkan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1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581400"/>
          <a:ext cx="81534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19200"/>
                <a:gridCol w="1371600"/>
                <a:gridCol w="1295400"/>
                <a:gridCol w="1295400"/>
                <a:gridCol w="20574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2,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awal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b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b="0" i="0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i="1" dirty="0" smtClean="0"/>
                        <a:t>B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ganti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dengan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c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a</a:t>
                      </a:r>
                      <a:r>
                        <a:rPr lang="en-US" sz="2400" dirty="0" smtClean="0"/>
                        <a:t>, 2,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baseline="0" dirty="0" smtClean="0"/>
                        <a:t> 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d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dirty="0" smtClean="0"/>
                        <a:t> 2 </a:t>
                      </a:r>
                      <a:r>
                        <a:rPr lang="en-US" sz="2000" dirty="0" err="1" smtClean="0"/>
                        <a:t>dengan</a:t>
                      </a:r>
                      <a:r>
                        <a:rPr lang="en-US" sz="2000" dirty="0" smtClean="0"/>
                        <a:t> 0, </a:t>
                      </a:r>
                      <a:r>
                        <a:rPr lang="en-US" sz="2000" dirty="0" err="1" smtClean="0"/>
                        <a:t>sampai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ketemu</a:t>
                      </a:r>
                      <a:r>
                        <a:rPr lang="en-US" sz="2000" dirty="0" smtClean="0"/>
                        <a:t> 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2400" y="3124200"/>
            <a:ext cx="1069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Tabel</a:t>
            </a:r>
            <a:r>
              <a:rPr lang="en-US" sz="2400" dirty="0" smtClean="0">
                <a:solidFill>
                  <a:srgbClr val="FF0000"/>
                </a:solidFill>
              </a:rPr>
              <a:t> 1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K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status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ditempatkan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 </a:t>
            </a:r>
            <a:r>
              <a:rPr lang="en-US" sz="2400" dirty="0" err="1" smtClean="0"/>
              <a:t>diaktifkan</a:t>
            </a:r>
            <a:r>
              <a:rPr lang="en-US" sz="2400" dirty="0" smtClean="0"/>
              <a:t>, </a:t>
            </a:r>
            <a:r>
              <a:rPr lang="en-US" sz="2400" dirty="0" err="1" smtClean="0"/>
              <a:t>posis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ditempatkan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disalin</a:t>
            </a:r>
            <a:r>
              <a:rPr lang="en-US" sz="2400" dirty="0" smtClean="0"/>
              <a:t>.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Pengaktifan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</a:t>
            </a:r>
            <a:r>
              <a:rPr lang="en-US" sz="2400" i="1" dirty="0" smtClean="0"/>
              <a:t>a</a:t>
            </a:r>
            <a:r>
              <a:rPr lang="en-US" sz="2400" dirty="0" smtClean="0"/>
              <a:t>,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i="1" dirty="0" smtClean="0"/>
              <a:t>C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dipanggil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2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. </a:t>
            </a:r>
            <a:r>
              <a:rPr lang="en-US" sz="2400" dirty="0" err="1" smtClean="0"/>
              <a:t>Aksi-aksi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‘1’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</a:t>
            </a:r>
            <a:r>
              <a:rPr lang="en-US" sz="2400" i="1" dirty="0" smtClean="0"/>
              <a:t>a</a:t>
            </a:r>
            <a:r>
              <a:rPr lang="en-US" sz="2400" dirty="0" smtClean="0"/>
              <a:t>,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 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status </a:t>
            </a:r>
            <a:r>
              <a:rPr lang="en-US" sz="2400" i="1" dirty="0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i 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 – </a:t>
            </a:r>
            <a:r>
              <a:rPr lang="en-US" sz="2400" i="1" baseline="30000" dirty="0" err="1" smtClean="0"/>
              <a:t>i</a:t>
            </a:r>
            <a:r>
              <a:rPr lang="en-US" sz="2400" i="1" baseline="30000" dirty="0" smtClean="0"/>
              <a:t> </a:t>
            </a:r>
            <a:r>
              <a:rPr lang="en-US" sz="2400" dirty="0" smtClean="0"/>
              <a:t>1</a:t>
            </a:r>
            <a:r>
              <a:rPr lang="en-US" sz="2400" i="1" dirty="0" smtClean="0"/>
              <a:t>e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ni</a:t>
            </a:r>
            <a:r>
              <a:rPr lang="en-US" sz="2400" baseline="300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371600"/>
          <a:ext cx="81534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19200"/>
                <a:gridCol w="1371600"/>
                <a:gridCol w="1066800"/>
                <a:gridCol w="1295400"/>
                <a:gridCol w="22860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S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‘0’ </a:t>
                      </a:r>
                      <a:r>
                        <a:rPr lang="en-US" sz="2000" dirty="0" err="1" smtClean="0"/>
                        <a:t>pertama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diganti</a:t>
                      </a:r>
                      <a:r>
                        <a:rPr lang="en-US" sz="2000" baseline="0" dirty="0" smtClean="0"/>
                        <a:t> ‘B’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f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b="0" i="0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a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dirty="0" smtClean="0"/>
                        <a:t> 1 </a:t>
                      </a:r>
                      <a:r>
                        <a:rPr lang="en-US" sz="2000" dirty="0" err="1" smtClean="0"/>
                        <a:t>ke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kanan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lalu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panggil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i="1" dirty="0" smtClean="0"/>
                        <a:t>C</a:t>
                      </a:r>
                      <a:endParaRPr lang="en-US" sz="20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28800" y="685800"/>
            <a:ext cx="51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Tabel</a:t>
            </a:r>
            <a:r>
              <a:rPr lang="en-US" sz="2400" b="1" dirty="0" smtClean="0">
                <a:solidFill>
                  <a:srgbClr val="FF0000"/>
                </a:solidFill>
              </a:rPr>
              <a:t> 2.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Persiapan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pemanggilan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oleh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K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melanjutkan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mengulangi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1,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i – 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 – I</a:t>
            </a:r>
            <a:r>
              <a:rPr lang="en-US" sz="2400" baseline="30000" dirty="0" smtClean="0"/>
              <a:t> – 1 </a:t>
            </a:r>
            <a:r>
              <a:rPr lang="en-US" sz="2400" i="1" baseline="30000" dirty="0" smtClean="0"/>
              <a:t> </a:t>
            </a:r>
            <a:r>
              <a:rPr lang="en-US" sz="2400" dirty="0" smtClean="0"/>
              <a:t>1</a:t>
            </a:r>
            <a:r>
              <a:rPr lang="en-US" sz="2400" i="1" dirty="0" smtClean="0"/>
              <a:t>a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ni</a:t>
            </a:r>
            <a:r>
              <a:rPr lang="en-US" sz="2400" baseline="30000" dirty="0" smtClean="0"/>
              <a:t>  </a:t>
            </a:r>
            <a:r>
              <a:rPr lang="en-US" sz="2400" dirty="0" smtClean="0"/>
              <a:t>.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3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286000"/>
          <a:ext cx="81534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19200"/>
                <a:gridCol w="1371600"/>
                <a:gridCol w="1066800"/>
                <a:gridCol w="1371600"/>
                <a:gridCol w="22098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e 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g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0 </a:t>
                      </a:r>
                      <a:r>
                        <a:rPr lang="en-US" sz="2000" dirty="0" err="1" smtClean="0"/>
                        <a:t>tunggal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 smtClean="0"/>
                        <a:t> </a:t>
                      </a:r>
                      <a:r>
                        <a:rPr lang="en-US" sz="2400" i="1" dirty="0" smtClean="0"/>
                        <a:t>g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h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1 </a:t>
                      </a:r>
                      <a:r>
                        <a:rPr lang="en-US" sz="2000" dirty="0" err="1" smtClean="0"/>
                        <a:t>tunggal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h 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j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</a:t>
                      </a:r>
                      <a:r>
                        <a:rPr lang="en-US" sz="2000" dirty="0" err="1" smtClean="0"/>
                        <a:t>rangkaian</a:t>
                      </a:r>
                      <a:r>
                        <a:rPr lang="en-US" sz="2000" dirty="0" smtClean="0"/>
                        <a:t> 0</a:t>
                      </a:r>
                      <a:r>
                        <a:rPr lang="en-US" sz="2000" i="1" baseline="30000" dirty="0" smtClean="0"/>
                        <a:t>m – I</a:t>
                      </a:r>
                      <a:r>
                        <a:rPr lang="en-US" sz="2000" baseline="30000" dirty="0" smtClean="0"/>
                        <a:t>  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jika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/>
                        <a:t>i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s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</a:t>
                      </a:r>
                      <a:r>
                        <a:rPr lang="en-US" sz="2000" dirty="0" err="1" smtClean="0"/>
                        <a:t>rangkaian</a:t>
                      </a:r>
                      <a:r>
                        <a:rPr lang="en-US" sz="2000" dirty="0" smtClean="0"/>
                        <a:t> 0</a:t>
                      </a:r>
                      <a:r>
                        <a:rPr lang="en-US" sz="2000" i="1" baseline="30000" dirty="0" smtClean="0"/>
                        <a:t>m – I</a:t>
                      </a:r>
                      <a:r>
                        <a:rPr lang="en-US" sz="2000" baseline="30000" dirty="0" smtClean="0"/>
                        <a:t>  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sampai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ketemu</a:t>
                      </a:r>
                      <a:r>
                        <a:rPr lang="en-US" sz="2000" baseline="0" dirty="0" smtClean="0"/>
                        <a:t> 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J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i="1" baseline="0" dirty="0" smtClean="0"/>
                        <a:t>j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i="1" baseline="0" dirty="0" smtClean="0"/>
                        <a:t>k</a:t>
                      </a:r>
                      <a:r>
                        <a:rPr lang="en-US" sz="2000" baseline="0" dirty="0" smtClean="0"/>
                        <a:t>: </a:t>
                      </a:r>
                      <a:r>
                        <a:rPr lang="en-US" sz="2000" baseline="0" dirty="0" err="1" smtClean="0"/>
                        <a:t>bersihkan</a:t>
                      </a:r>
                      <a:r>
                        <a:rPr lang="en-US" sz="2000" baseline="0" dirty="0" smtClean="0"/>
                        <a:t> 10</a:t>
                      </a:r>
                      <a:r>
                        <a:rPr lang="en-US" sz="2000" i="1" baseline="30000" dirty="0" smtClean="0"/>
                        <a:t>n</a:t>
                      </a:r>
                      <a:r>
                        <a:rPr lang="en-US" sz="2000" baseline="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k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6400" y="1828800"/>
            <a:ext cx="5175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Tabel</a:t>
            </a:r>
            <a:r>
              <a:rPr lang="en-US" sz="2400" b="1" dirty="0" smtClean="0">
                <a:solidFill>
                  <a:srgbClr val="FF0000"/>
                </a:solidFill>
              </a:rPr>
              <a:t> 3.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Penyiapan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pemanggilan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ulang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Sumber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sz="2400" dirty="0" smtClean="0"/>
              <a:t>1. </a:t>
            </a:r>
            <a:r>
              <a:rPr lang="en-GB" sz="2400" dirty="0" smtClean="0"/>
              <a:t>John E. </a:t>
            </a:r>
            <a:r>
              <a:rPr lang="en-GB" sz="2400" dirty="0" err="1" smtClean="0"/>
              <a:t>Hopcroft</a:t>
            </a:r>
            <a:r>
              <a:rPr lang="en-GB" sz="2400" dirty="0" smtClean="0"/>
              <a:t>, Rajeev </a:t>
            </a:r>
            <a:r>
              <a:rPr lang="en-GB" sz="2400" dirty="0" err="1" smtClean="0"/>
              <a:t>Motwani</a:t>
            </a:r>
            <a:r>
              <a:rPr lang="en-GB" sz="2400" dirty="0" smtClean="0"/>
              <a:t>, Jeffrey D. </a:t>
            </a:r>
            <a:r>
              <a:rPr lang="en-GB" sz="2400" dirty="0" err="1" smtClean="0"/>
              <a:t>Ullman</a:t>
            </a:r>
            <a:r>
              <a:rPr lang="en-GB" sz="2400" dirty="0" smtClean="0"/>
              <a:t>, </a:t>
            </a:r>
            <a:endParaRPr lang="en-US" sz="2400" dirty="0" smtClean="0"/>
          </a:p>
          <a:p>
            <a:pPr marL="234950" indent="55563">
              <a:buNone/>
            </a:pPr>
            <a:r>
              <a:rPr lang="en-GB" sz="2400" i="1" dirty="0" smtClean="0"/>
              <a:t>Introduction To Automata Theory , </a:t>
            </a:r>
            <a:r>
              <a:rPr lang="en-GB" sz="2400" i="1" dirty="0" err="1" smtClean="0"/>
              <a:t>Languanges</a:t>
            </a:r>
            <a:r>
              <a:rPr lang="en-GB" sz="2400" i="1" dirty="0" smtClean="0"/>
              <a:t>, and Computation 3rd Edition, </a:t>
            </a:r>
            <a:r>
              <a:rPr lang="en-GB" sz="2400" dirty="0" smtClean="0"/>
              <a:t>Addison Wesley, 2007.</a:t>
            </a:r>
          </a:p>
          <a:p>
            <a:pPr marL="0" indent="0">
              <a:buNone/>
            </a:pPr>
            <a:endParaRPr lang="en-GB" sz="2400" dirty="0" smtClean="0"/>
          </a:p>
          <a:p>
            <a:pPr marL="290513" indent="-290513">
              <a:buNone/>
            </a:pPr>
            <a:r>
              <a:rPr lang="en-GB" sz="2400" dirty="0" smtClean="0"/>
              <a:t>2. Hans </a:t>
            </a:r>
            <a:r>
              <a:rPr lang="en-GB" sz="2400" dirty="0" err="1" smtClean="0"/>
              <a:t>Dulimarta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Catatan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Kuliah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Matematika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Informatika</a:t>
            </a:r>
            <a:r>
              <a:rPr lang="en-GB" sz="2400" i="1" dirty="0" smtClean="0"/>
              <a:t> (</a:t>
            </a:r>
            <a:r>
              <a:rPr lang="en-GB" sz="2400" i="1" dirty="0" err="1" smtClean="0"/>
              <a:t>Bagian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Mesin</a:t>
            </a:r>
            <a:r>
              <a:rPr lang="en-GB" sz="2400" i="1" dirty="0" smtClean="0"/>
              <a:t> Turing)</a:t>
            </a:r>
            <a:r>
              <a:rPr lang="en-GB" sz="2400" dirty="0" smtClean="0"/>
              <a:t>, Program Magister </a:t>
            </a:r>
            <a:r>
              <a:rPr lang="en-GB" sz="2400" dirty="0" err="1" smtClean="0"/>
              <a:t>Informatika</a:t>
            </a:r>
            <a:r>
              <a:rPr lang="en-GB" sz="2400" dirty="0" smtClean="0"/>
              <a:t> ITB, 2003.</a:t>
            </a:r>
          </a:p>
          <a:p>
            <a:pPr marL="290513" indent="-290513">
              <a:buNone/>
            </a:pPr>
            <a:endParaRPr lang="en-GB" sz="2400" dirty="0" smtClean="0"/>
          </a:p>
          <a:p>
            <a:pPr marL="290513" indent="-290513">
              <a:buNone/>
            </a:pPr>
            <a:r>
              <a:rPr lang="en-GB" sz="2400" dirty="0" smtClean="0"/>
              <a:t>3.  </a:t>
            </a:r>
            <a:r>
              <a:rPr lang="en-GB" sz="2400" dirty="0" err="1" smtClean="0"/>
              <a:t>Judhi</a:t>
            </a:r>
            <a:r>
              <a:rPr lang="en-GB" sz="2400" dirty="0" smtClean="0"/>
              <a:t> </a:t>
            </a:r>
            <a:r>
              <a:rPr lang="en-GB" sz="2400" dirty="0" err="1" smtClean="0"/>
              <a:t>Santoso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Catatan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Kuliah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Teori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Komputasi</a:t>
            </a:r>
            <a:r>
              <a:rPr lang="en-GB" sz="2400" dirty="0" smtClean="0"/>
              <a:t>, Program Magister </a:t>
            </a:r>
            <a:r>
              <a:rPr lang="en-GB" sz="2400" dirty="0" err="1" smtClean="0"/>
              <a:t>Informatika</a:t>
            </a:r>
            <a:r>
              <a:rPr lang="en-GB" sz="2400" dirty="0" smtClean="0"/>
              <a:t> ITB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L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i="1" dirty="0" smtClean="0"/>
              <a:t>recursive enumerable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bila</a:t>
            </a:r>
            <a:r>
              <a:rPr lang="en-US" sz="2600" dirty="0" smtClean="0"/>
              <a:t> </a:t>
            </a:r>
            <a:r>
              <a:rPr lang="en-US" sz="2600" i="1" dirty="0" smtClean="0"/>
              <a:t>string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dikenali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i="1" dirty="0" smtClean="0"/>
              <a:t>M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i="1" dirty="0" smtClean="0"/>
              <a:t>M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Sebaliknya</a:t>
            </a:r>
            <a:r>
              <a:rPr lang="en-US" sz="2600" dirty="0" smtClean="0"/>
              <a:t> </a:t>
            </a:r>
            <a:r>
              <a:rPr lang="en-US" sz="2600" dirty="0" err="1" smtClean="0"/>
              <a:t>bika</a:t>
            </a:r>
            <a:r>
              <a:rPr lang="en-US" sz="2600" dirty="0" smtClean="0"/>
              <a:t> </a:t>
            </a:r>
            <a:r>
              <a:rPr lang="en-US" sz="2600" i="1" dirty="0" smtClean="0"/>
              <a:t>string</a:t>
            </a:r>
            <a:r>
              <a:rPr lang="en-US" sz="2600" dirty="0" smtClean="0"/>
              <a:t> </a:t>
            </a:r>
            <a:r>
              <a:rPr lang="en-US" sz="2600" dirty="0" err="1" smtClean="0"/>
              <a:t>bukan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 </a:t>
            </a:r>
            <a:r>
              <a:rPr lang="en-US" sz="2600" dirty="0" err="1" smtClean="0"/>
              <a:t>gagal</a:t>
            </a:r>
            <a:r>
              <a:rPr lang="en-US" sz="2600" dirty="0" smtClean="0"/>
              <a:t> </a:t>
            </a:r>
            <a:r>
              <a:rPr lang="en-US" sz="2600" dirty="0" err="1" smtClean="0"/>
              <a:t>mengenali</a:t>
            </a:r>
            <a:r>
              <a:rPr lang="en-US" sz="2600" dirty="0" smtClean="0"/>
              <a:t> (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).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Salah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contoh</a:t>
            </a:r>
            <a:r>
              <a:rPr lang="en-US" sz="2600" dirty="0" smtClean="0"/>
              <a:t> </a:t>
            </a:r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r.e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rekursif</a:t>
            </a:r>
            <a:r>
              <a:rPr lang="en-US" sz="2600" dirty="0" smtClean="0"/>
              <a:t>, yang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hal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semua</a:t>
            </a:r>
            <a:r>
              <a:rPr lang="en-US" sz="2600" dirty="0" smtClean="0"/>
              <a:t> </a:t>
            </a:r>
            <a:r>
              <a:rPr lang="en-US" sz="2600" i="1" dirty="0" smtClean="0"/>
              <a:t>string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anggotanya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dikenali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sekurang-kurangnya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Turing. 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rekursif</a:t>
            </a:r>
            <a:r>
              <a:rPr lang="en-US" sz="2600" dirty="0" smtClean="0"/>
              <a:t> </a:t>
            </a:r>
            <a:r>
              <a:rPr lang="en-US" sz="2600" dirty="0" err="1" smtClean="0"/>
              <a:t>merupakan</a:t>
            </a:r>
            <a:r>
              <a:rPr lang="en-US" sz="2600" dirty="0" smtClean="0"/>
              <a:t> </a:t>
            </a:r>
            <a:r>
              <a:rPr lang="en-US" sz="2600" i="1" dirty="0" smtClean="0"/>
              <a:t>proper</a:t>
            </a:r>
            <a:r>
              <a:rPr lang="en-US" sz="2600" dirty="0" smtClean="0"/>
              <a:t> </a:t>
            </a:r>
            <a:r>
              <a:rPr lang="en-US" sz="2600" dirty="0" err="1" smtClean="0"/>
              <a:t>subkelas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r.e</a:t>
            </a:r>
            <a:r>
              <a:rPr lang="en-US" sz="2600" dirty="0" smtClean="0"/>
              <a:t>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pita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dibaca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menirukan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i="1" dirty="0" smtClean="0"/>
              <a:t>Finite State Automata</a:t>
            </a:r>
            <a:r>
              <a:rPr lang="en-US" dirty="0" smtClean="0"/>
              <a:t>  (FSA)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i="1" dirty="0" smtClean="0"/>
              <a:t>Push Down Automata </a:t>
            </a:r>
            <a:r>
              <a:rPr lang="en-US" dirty="0" smtClean="0"/>
              <a:t>(PDA).</a:t>
            </a:r>
          </a:p>
          <a:p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formal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regular (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FSA),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(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PDA).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formal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pengenal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</a:t>
            </a:r>
            <a:r>
              <a:rPr lang="en-US" dirty="0" smtClean="0"/>
              <a:t> </a:t>
            </a:r>
            <a:r>
              <a:rPr lang="en-US" dirty="0" err="1" smtClean="0"/>
              <a:t>r.e</a:t>
            </a:r>
            <a:r>
              <a:rPr lang="en-US" dirty="0" smtClean="0"/>
              <a:t>, </a:t>
            </a:r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1.  </a:t>
            </a:r>
            <a:r>
              <a:rPr lang="en-US" dirty="0" err="1" smtClean="0"/>
              <a:t>Menyalin</a:t>
            </a:r>
            <a:r>
              <a:rPr lang="en-US" dirty="0" smtClean="0"/>
              <a:t> (</a:t>
            </a:r>
            <a:r>
              <a:rPr lang="en-US" i="1" dirty="0" smtClean="0"/>
              <a:t>copy</a:t>
            </a:r>
            <a:r>
              <a:rPr lang="en-US" dirty="0" smtClean="0"/>
              <a:t>) </a:t>
            </a:r>
            <a:r>
              <a:rPr lang="en-US" dirty="0" err="1" smtClean="0"/>
              <a:t>simbol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Penghitung</a:t>
            </a:r>
            <a:r>
              <a:rPr lang="en-US" dirty="0" smtClean="0"/>
              <a:t> </a:t>
            </a:r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i="1" dirty="0" smtClean="0"/>
              <a:t>integer</a:t>
            </a:r>
          </a:p>
          <a:p>
            <a:pPr>
              <a:buNone/>
            </a:pPr>
            <a:r>
              <a:rPr lang="en-US" dirty="0" smtClean="0"/>
              <a:t>	3. </a:t>
            </a:r>
            <a:r>
              <a:rPr lang="en-US" dirty="0" err="1" smtClean="0"/>
              <a:t>Mengeksekusi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(</a:t>
            </a:r>
            <a:r>
              <a:rPr lang="en-US" i="1" dirty="0" smtClean="0"/>
              <a:t>subroutine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Penyalin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pengenal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CARI X (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pita)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mendasar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penanganan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Kita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menyalin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disalin</a:t>
            </a:r>
            <a:r>
              <a:rPr lang="en-US" sz="2400" dirty="0" smtClean="0"/>
              <a:t> </a:t>
            </a: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Tuliskan</a:t>
            </a:r>
            <a:r>
              <a:rPr lang="en-US" sz="2400" dirty="0" smtClean="0"/>
              <a:t> 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disalin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semula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28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P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86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743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2004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6576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…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14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Q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72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29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M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5486400" y="1371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86400" y="1828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715000" y="1447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51" name="Freeform 50"/>
          <p:cNvSpPr/>
          <p:nvPr/>
        </p:nvSpPr>
        <p:spPr>
          <a:xfrm>
            <a:off x="3124200" y="228600"/>
            <a:ext cx="2819400" cy="625642"/>
          </a:xfrm>
          <a:custGeom>
            <a:avLst/>
            <a:gdLst>
              <a:gd name="connsiteX0" fmla="*/ 0 w 3048000"/>
              <a:gd name="connsiteY0" fmla="*/ 609600 h 625642"/>
              <a:gd name="connsiteX1" fmla="*/ 16042 w 3048000"/>
              <a:gd name="connsiteY1" fmla="*/ 561474 h 625642"/>
              <a:gd name="connsiteX2" fmla="*/ 80211 w 3048000"/>
              <a:gd name="connsiteY2" fmla="*/ 513348 h 625642"/>
              <a:gd name="connsiteX3" fmla="*/ 176463 w 3048000"/>
              <a:gd name="connsiteY3" fmla="*/ 465221 h 625642"/>
              <a:gd name="connsiteX4" fmla="*/ 256674 w 3048000"/>
              <a:gd name="connsiteY4" fmla="*/ 401053 h 625642"/>
              <a:gd name="connsiteX5" fmla="*/ 368969 w 3048000"/>
              <a:gd name="connsiteY5" fmla="*/ 352927 h 625642"/>
              <a:gd name="connsiteX6" fmla="*/ 513348 w 3048000"/>
              <a:gd name="connsiteY6" fmla="*/ 272716 h 625642"/>
              <a:gd name="connsiteX7" fmla="*/ 545432 w 3048000"/>
              <a:gd name="connsiteY7" fmla="*/ 224590 h 625642"/>
              <a:gd name="connsiteX8" fmla="*/ 641684 w 3048000"/>
              <a:gd name="connsiteY8" fmla="*/ 176464 h 625642"/>
              <a:gd name="connsiteX9" fmla="*/ 721895 w 3048000"/>
              <a:gd name="connsiteY9" fmla="*/ 160421 h 625642"/>
              <a:gd name="connsiteX10" fmla="*/ 770021 w 3048000"/>
              <a:gd name="connsiteY10" fmla="*/ 144379 h 625642"/>
              <a:gd name="connsiteX11" fmla="*/ 866274 w 3048000"/>
              <a:gd name="connsiteY11" fmla="*/ 128337 h 625642"/>
              <a:gd name="connsiteX12" fmla="*/ 978569 w 3048000"/>
              <a:gd name="connsiteY12" fmla="*/ 96253 h 625642"/>
              <a:gd name="connsiteX13" fmla="*/ 1058779 w 3048000"/>
              <a:gd name="connsiteY13" fmla="*/ 80211 h 625642"/>
              <a:gd name="connsiteX14" fmla="*/ 1155032 w 3048000"/>
              <a:gd name="connsiteY14" fmla="*/ 48127 h 625642"/>
              <a:gd name="connsiteX15" fmla="*/ 1203158 w 3048000"/>
              <a:gd name="connsiteY15" fmla="*/ 32085 h 625642"/>
              <a:gd name="connsiteX16" fmla="*/ 1507958 w 3048000"/>
              <a:gd name="connsiteY16" fmla="*/ 0 h 625642"/>
              <a:gd name="connsiteX17" fmla="*/ 2181727 w 3048000"/>
              <a:gd name="connsiteY17" fmla="*/ 16042 h 625642"/>
              <a:gd name="connsiteX18" fmla="*/ 2245895 w 3048000"/>
              <a:gd name="connsiteY18" fmla="*/ 32085 h 625642"/>
              <a:gd name="connsiteX19" fmla="*/ 2390274 w 3048000"/>
              <a:gd name="connsiteY19" fmla="*/ 48127 h 625642"/>
              <a:gd name="connsiteX20" fmla="*/ 2566737 w 3048000"/>
              <a:gd name="connsiteY20" fmla="*/ 80211 h 625642"/>
              <a:gd name="connsiteX21" fmla="*/ 2695074 w 3048000"/>
              <a:gd name="connsiteY21" fmla="*/ 112295 h 625642"/>
              <a:gd name="connsiteX22" fmla="*/ 2743200 w 3048000"/>
              <a:gd name="connsiteY22" fmla="*/ 176464 h 625642"/>
              <a:gd name="connsiteX23" fmla="*/ 2791327 w 3048000"/>
              <a:gd name="connsiteY23" fmla="*/ 192506 h 625642"/>
              <a:gd name="connsiteX24" fmla="*/ 2855495 w 3048000"/>
              <a:gd name="connsiteY24" fmla="*/ 256674 h 625642"/>
              <a:gd name="connsiteX25" fmla="*/ 2919663 w 3048000"/>
              <a:gd name="connsiteY25" fmla="*/ 352927 h 625642"/>
              <a:gd name="connsiteX26" fmla="*/ 2951748 w 3048000"/>
              <a:gd name="connsiteY26" fmla="*/ 401053 h 625642"/>
              <a:gd name="connsiteX27" fmla="*/ 2983832 w 3048000"/>
              <a:gd name="connsiteY27" fmla="*/ 497306 h 625642"/>
              <a:gd name="connsiteX28" fmla="*/ 3015916 w 3048000"/>
              <a:gd name="connsiteY28" fmla="*/ 545432 h 625642"/>
              <a:gd name="connsiteX29" fmla="*/ 3031958 w 3048000"/>
              <a:gd name="connsiteY29" fmla="*/ 593558 h 625642"/>
              <a:gd name="connsiteX30" fmla="*/ 3048000 w 3048000"/>
              <a:gd name="connsiteY30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048000" h="625642">
                <a:moveTo>
                  <a:pt x="0" y="609600"/>
                </a:moveTo>
                <a:cubicBezTo>
                  <a:pt x="5347" y="593558"/>
                  <a:pt x="5217" y="574464"/>
                  <a:pt x="16042" y="561474"/>
                </a:cubicBezTo>
                <a:cubicBezTo>
                  <a:pt x="33159" y="540934"/>
                  <a:pt x="58454" y="528888"/>
                  <a:pt x="80211" y="513348"/>
                </a:cubicBezTo>
                <a:cubicBezTo>
                  <a:pt x="134633" y="474476"/>
                  <a:pt x="116865" y="485088"/>
                  <a:pt x="176463" y="465221"/>
                </a:cubicBezTo>
                <a:cubicBezTo>
                  <a:pt x="206305" y="435380"/>
                  <a:pt x="216202" y="421289"/>
                  <a:pt x="256674" y="401053"/>
                </a:cubicBezTo>
                <a:cubicBezTo>
                  <a:pt x="389433" y="334673"/>
                  <a:pt x="202069" y="453067"/>
                  <a:pt x="368969" y="352927"/>
                </a:cubicBezTo>
                <a:cubicBezTo>
                  <a:pt x="506874" y="270184"/>
                  <a:pt x="416543" y="304984"/>
                  <a:pt x="513348" y="272716"/>
                </a:cubicBezTo>
                <a:cubicBezTo>
                  <a:pt x="524043" y="256674"/>
                  <a:pt x="531799" y="238223"/>
                  <a:pt x="545432" y="224590"/>
                </a:cubicBezTo>
                <a:cubicBezTo>
                  <a:pt x="571571" y="198451"/>
                  <a:pt x="606891" y="185163"/>
                  <a:pt x="641684" y="176464"/>
                </a:cubicBezTo>
                <a:cubicBezTo>
                  <a:pt x="668136" y="169851"/>
                  <a:pt x="695443" y="167034"/>
                  <a:pt x="721895" y="160421"/>
                </a:cubicBezTo>
                <a:cubicBezTo>
                  <a:pt x="738300" y="156320"/>
                  <a:pt x="753514" y="148047"/>
                  <a:pt x="770021" y="144379"/>
                </a:cubicBezTo>
                <a:cubicBezTo>
                  <a:pt x="801773" y="137323"/>
                  <a:pt x="834379" y="134716"/>
                  <a:pt x="866274" y="128337"/>
                </a:cubicBezTo>
                <a:cubicBezTo>
                  <a:pt x="1016297" y="98333"/>
                  <a:pt x="856259" y="126830"/>
                  <a:pt x="978569" y="96253"/>
                </a:cubicBezTo>
                <a:cubicBezTo>
                  <a:pt x="1005021" y="89640"/>
                  <a:pt x="1032474" y="87385"/>
                  <a:pt x="1058779" y="80211"/>
                </a:cubicBezTo>
                <a:cubicBezTo>
                  <a:pt x="1091407" y="71312"/>
                  <a:pt x="1122948" y="58822"/>
                  <a:pt x="1155032" y="48127"/>
                </a:cubicBezTo>
                <a:cubicBezTo>
                  <a:pt x="1171074" y="42780"/>
                  <a:pt x="1186352" y="33952"/>
                  <a:pt x="1203158" y="32085"/>
                </a:cubicBezTo>
                <a:cubicBezTo>
                  <a:pt x="1400949" y="10107"/>
                  <a:pt x="1299355" y="20860"/>
                  <a:pt x="1507958" y="0"/>
                </a:cubicBezTo>
                <a:lnTo>
                  <a:pt x="2181727" y="16042"/>
                </a:lnTo>
                <a:cubicBezTo>
                  <a:pt x="2203754" y="17000"/>
                  <a:pt x="2224104" y="28732"/>
                  <a:pt x="2245895" y="32085"/>
                </a:cubicBezTo>
                <a:cubicBezTo>
                  <a:pt x="2293754" y="39448"/>
                  <a:pt x="2342148" y="42780"/>
                  <a:pt x="2390274" y="48127"/>
                </a:cubicBezTo>
                <a:cubicBezTo>
                  <a:pt x="2488447" y="80851"/>
                  <a:pt x="2398299" y="54298"/>
                  <a:pt x="2566737" y="80211"/>
                </a:cubicBezTo>
                <a:cubicBezTo>
                  <a:pt x="2638641" y="91273"/>
                  <a:pt x="2636516" y="92776"/>
                  <a:pt x="2695074" y="112295"/>
                </a:cubicBezTo>
                <a:cubicBezTo>
                  <a:pt x="2711116" y="133685"/>
                  <a:pt x="2722660" y="159347"/>
                  <a:pt x="2743200" y="176464"/>
                </a:cubicBezTo>
                <a:cubicBezTo>
                  <a:pt x="2756191" y="187290"/>
                  <a:pt x="2777567" y="182677"/>
                  <a:pt x="2791327" y="192506"/>
                </a:cubicBezTo>
                <a:cubicBezTo>
                  <a:pt x="2815942" y="210088"/>
                  <a:pt x="2836599" y="233053"/>
                  <a:pt x="2855495" y="256674"/>
                </a:cubicBezTo>
                <a:cubicBezTo>
                  <a:pt x="2879583" y="286785"/>
                  <a:pt x="2898273" y="320843"/>
                  <a:pt x="2919663" y="352927"/>
                </a:cubicBezTo>
                <a:lnTo>
                  <a:pt x="2951748" y="401053"/>
                </a:lnTo>
                <a:cubicBezTo>
                  <a:pt x="2962443" y="433137"/>
                  <a:pt x="2965072" y="469166"/>
                  <a:pt x="2983832" y="497306"/>
                </a:cubicBezTo>
                <a:cubicBezTo>
                  <a:pt x="2994527" y="513348"/>
                  <a:pt x="3007294" y="528187"/>
                  <a:pt x="3015916" y="545432"/>
                </a:cubicBezTo>
                <a:cubicBezTo>
                  <a:pt x="3023478" y="560557"/>
                  <a:pt x="3025678" y="577858"/>
                  <a:pt x="3031958" y="593558"/>
                </a:cubicBezTo>
                <a:cubicBezTo>
                  <a:pt x="3036399" y="604660"/>
                  <a:pt x="3042653" y="614947"/>
                  <a:pt x="3048000" y="625642"/>
                </a:cubicBez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eft Brace 51"/>
          <p:cNvSpPr/>
          <p:nvPr/>
        </p:nvSpPr>
        <p:spPr>
          <a:xfrm rot="5400000">
            <a:off x="3048000" y="228600"/>
            <a:ext cx="304800" cy="1676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 Brace 52"/>
          <p:cNvSpPr/>
          <p:nvPr/>
        </p:nvSpPr>
        <p:spPr>
          <a:xfrm rot="5400000">
            <a:off x="5715000" y="228600"/>
            <a:ext cx="304800" cy="1676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629400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P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,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Tandai</a:t>
            </a:r>
            <a:r>
              <a:rPr lang="en-US" sz="2400" dirty="0" smtClean="0">
                <a:sym typeface="Symbol"/>
              </a:rPr>
              <a:t> 0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*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simbol-simbol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M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‘M’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0 yang </a:t>
            </a:r>
            <a:r>
              <a:rPr lang="en-US" sz="2400" dirty="0" err="1" smtClean="0">
                <a:sym typeface="Symbol"/>
              </a:rPr>
              <a:t>sedang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disalin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Tulis</a:t>
            </a:r>
            <a:r>
              <a:rPr lang="en-US" sz="2400" dirty="0" smtClean="0">
                <a:sym typeface="Symbol"/>
              </a:rPr>
              <a:t> ‘M’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baru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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)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kembalikan</a:t>
            </a:r>
            <a:r>
              <a:rPr lang="en-US" sz="2400" dirty="0" smtClean="0">
                <a:sym typeface="Symbol"/>
              </a:rPr>
              <a:t>  </a:t>
            </a:r>
            <a:r>
              <a:rPr lang="en-US" sz="2400" dirty="0" err="1" smtClean="0">
                <a:sym typeface="Symbol"/>
              </a:rPr>
              <a:t>menjadi</a:t>
            </a:r>
            <a:r>
              <a:rPr lang="en-US" sz="2400" dirty="0" smtClean="0">
                <a:sym typeface="Symbol"/>
              </a:rPr>
              <a:t> 0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,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Tandai</a:t>
            </a:r>
            <a:r>
              <a:rPr lang="en-US" sz="2400" dirty="0" smtClean="0">
                <a:sym typeface="Symbol"/>
              </a:rPr>
              <a:t> 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M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7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M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1 yang </a:t>
            </a:r>
            <a:r>
              <a:rPr lang="en-US" sz="2400" dirty="0" err="1" smtClean="0">
                <a:sym typeface="Symbol"/>
              </a:rPr>
              <a:t>sedang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disalin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7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Tulis</a:t>
            </a:r>
            <a:r>
              <a:rPr lang="en-US" sz="2400" dirty="0" smtClean="0">
                <a:sym typeface="Symbol"/>
              </a:rPr>
              <a:t> M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baru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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)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Kembalikan</a:t>
            </a:r>
            <a:r>
              <a:rPr lang="en-US" sz="2400" dirty="0" smtClean="0">
                <a:sym typeface="Symbol"/>
              </a:rPr>
              <a:t>  </a:t>
            </a:r>
            <a:r>
              <a:rPr lang="en-US" sz="2400" dirty="0" err="1" smtClean="0">
                <a:sym typeface="Symbol"/>
              </a:rPr>
              <a:t>menjadi</a:t>
            </a:r>
            <a:r>
              <a:rPr lang="en-US" sz="2400" dirty="0" smtClean="0">
                <a:sym typeface="Symbol"/>
              </a:rPr>
              <a:t> 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9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Q </a:t>
            </a:r>
            <a:r>
              <a:rPr lang="en-US" sz="2400" dirty="0" err="1" smtClean="0">
                <a:sym typeface="Symbol"/>
              </a:rPr>
              <a:t>menandakan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akhir</a:t>
            </a:r>
            <a:r>
              <a:rPr lang="en-US" sz="2400" dirty="0" smtClean="0">
                <a:sym typeface="Symbol"/>
              </a:rPr>
              <a:t> data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5814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9144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Penghitung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[</a:t>
            </a:r>
            <a:r>
              <a:rPr lang="en-US" sz="2400" dirty="0" err="1" smtClean="0"/>
              <a:t>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konvensi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625475" indent="-625475">
              <a:buNone/>
            </a:pPr>
            <a:r>
              <a:rPr lang="en-US" sz="2400" dirty="0" smtClean="0"/>
              <a:t>     1. </a:t>
            </a:r>
            <a:r>
              <a:rPr lang="en-US" sz="2400" i="1" dirty="0" smtClean="0"/>
              <a:t>Integer</a:t>
            </a:r>
            <a:r>
              <a:rPr lang="en-US" sz="2400" dirty="0" smtClean="0"/>
              <a:t> </a:t>
            </a:r>
            <a:r>
              <a:rPr lang="en-US" sz="2400" dirty="0" err="1" smtClean="0"/>
              <a:t>bernilai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en-US" sz="2400" dirty="0" err="1" smtClean="0"/>
              <a:t>direpresentasikan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 (</a:t>
            </a:r>
            <a:r>
              <a:rPr lang="en-US" sz="2400" i="1" dirty="0" smtClean="0"/>
              <a:t>string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“0”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 kali)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.</a:t>
            </a:r>
          </a:p>
          <a:p>
            <a:pPr marL="625475" indent="-625475">
              <a:buNone/>
            </a:pPr>
            <a:r>
              <a:rPr lang="en-US" sz="2400" dirty="0" smtClean="0"/>
              <a:t>     2.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input (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i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),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dibatasi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“1”,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1…10</a:t>
            </a:r>
            <a:r>
              <a:rPr lang="en-US" sz="2400" i="1" baseline="30000" dirty="0" smtClean="0"/>
              <a:t>im  </a:t>
            </a:r>
          </a:p>
          <a:p>
            <a:pPr marL="625475" indent="-625475">
              <a:buNone/>
            </a:pPr>
            <a:r>
              <a:rPr lang="en-US" sz="2400" dirty="0" smtClean="0"/>
              <a:t>     3.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(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p</a:t>
            </a:r>
            <a:r>
              <a:rPr lang="en-US" sz="2400" dirty="0" smtClean="0"/>
              <a:t>.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,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f(3, 7, 5)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00010000000100000 </a:t>
            </a:r>
          </a:p>
          <a:p>
            <a:pPr>
              <a:buNone/>
            </a:pPr>
            <a:r>
              <a:rPr lang="en-US" sz="2400" dirty="0" smtClean="0"/>
              <a:t>		   </a:t>
            </a:r>
            <a:r>
              <a:rPr lang="en-US" sz="2400" baseline="-25000" dirty="0" smtClean="0"/>
              <a:t>3	     7	         5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rangakian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,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(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i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 indent="-6350">
              <a:buNone/>
            </a:pP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i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) = 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1543050" y="1809750"/>
            <a:ext cx="304800" cy="4953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6200000">
            <a:off x="2514600" y="1524000"/>
            <a:ext cx="304800" cy="10668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3619500" y="1638300"/>
            <a:ext cx="228600" cy="7620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1947</Words>
  <Application>Microsoft Office PowerPoint</Application>
  <PresentationFormat>On-screen Show (4:3)</PresentationFormat>
  <Paragraphs>328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KaiTi</vt:lpstr>
      <vt:lpstr>Arial</vt:lpstr>
      <vt:lpstr>Calibri</vt:lpstr>
      <vt:lpstr>Symbol</vt:lpstr>
      <vt:lpstr>Wingdings</vt:lpstr>
      <vt:lpstr>Office Theme</vt:lpstr>
      <vt:lpstr>2. Mesin Turing (Bagian 2)</vt:lpstr>
      <vt:lpstr>Peranan Mesin Turing</vt:lpstr>
      <vt:lpstr>PowerPoint Presentation</vt:lpstr>
      <vt:lpstr>PowerPoint Presentation</vt:lpstr>
      <vt:lpstr>Mesin Turing Penyalin Simbol</vt:lpstr>
      <vt:lpstr>PowerPoint Presentation</vt:lpstr>
      <vt:lpstr>PowerPoint Presentation</vt:lpstr>
      <vt:lpstr>Mesin Turing Penghitung Fungsi Bilangan Bulat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Komposisi Fungsi</vt:lpstr>
      <vt:lpstr>PowerPoint Presentation</vt:lpstr>
      <vt:lpstr>Pemanggilan Subroutine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Mesin Turing (Bagian 2)</dc:title>
  <dc:creator>AXIOO</dc:creator>
  <cp:lastModifiedBy>rinaldi-irk</cp:lastModifiedBy>
  <cp:revision>89</cp:revision>
  <dcterms:created xsi:type="dcterms:W3CDTF">2014-09-01T00:05:04Z</dcterms:created>
  <dcterms:modified xsi:type="dcterms:W3CDTF">2015-09-16T06:04:06Z</dcterms:modified>
</cp:coreProperties>
</file>